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731520"/>
            <a:ext cx="1371600" cy="54864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51560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300" b="1">
                <a:solidFill>
                  <a:srgbClr val="F97316"/>
                </a:solidFill>
                <a:latin typeface="Consolas"/>
              </a:defRPr>
            </a:pPr>
            <a:r>
              <a:t>DIGIXFLY SEARCH &amp; GROWTH ENGINEERING</a:t>
            </a:r>
          </a:p>
          <a:p>
            <a:pPr>
              <a:spcAft>
                <a:spcPts val="800"/>
              </a:spcAft>
              <a:defRPr sz="3600" b="1">
                <a:solidFill>
                  <a:srgbClr val="FFFFFF"/>
                </a:solidFill>
                <a:latin typeface="Segoe UI"/>
              </a:defRPr>
            </a:pPr>
            <a:r>
              <a:t>Client Case Studies &amp; Verified Search Telemetry</a:t>
            </a:r>
          </a:p>
          <a:p>
            <a:pPr>
              <a:spcAft>
                <a:spcPts val="2000"/>
              </a:spcAft>
              <a:defRPr sz="1500">
                <a:solidFill>
                  <a:srgbClr val="94A3B8"/>
                </a:solidFill>
                <a:latin typeface="Segoe UI"/>
              </a:defRPr>
            </a:pPr>
            <a:r>
              <a:t>How we engineer compounding organic search assets, eliminate paid ad reliance, and dominate AI search citations.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3931920"/>
            <a:ext cx="10728655" cy="10058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4023360"/>
            <a:ext cx="103327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400"/>
              </a:spcAft>
              <a:defRPr sz="900" b="1">
                <a:solidFill>
                  <a:srgbClr val="F97316"/>
                </a:solidFill>
                <a:latin typeface="Consolas"/>
              </a:defRPr>
            </a:pPr>
            <a:r>
              <a:t>RESEARCH &amp; TECHNICAL SEO DIRECTORS</a:t>
            </a:r>
          </a:p>
          <a:p>
            <a:pPr>
              <a:defRPr sz="1300" b="1">
                <a:solidFill>
                  <a:srgbClr val="FFFFFF"/>
                </a:solidFill>
                <a:latin typeface="Segoe UI"/>
              </a:defRPr>
            </a:pPr>
            <a:r>
              <a:t>Aftab M. (Founder &amp; Head of Search)  •  Romana Khan (Senior Technical SEO Strategist)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5120640"/>
            <a:ext cx="2499055" cy="118872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5166360"/>
            <a:ext cx="2130552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97316"/>
                </a:solidFill>
                <a:latin typeface="Segoe UI"/>
              </a:defRPr>
            </a:pPr>
            <a:r>
              <a:t>+566%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Peak Traffic Lift</a:t>
            </a:r>
          </a:p>
          <a:p>
            <a:pPr>
              <a:defRPr sz="900">
                <a:solidFill>
                  <a:srgbClr val="64748B"/>
                </a:solidFill>
              </a:defRPr>
            </a:pPr>
            <a:r>
              <a:t>Centralsun Global E-Com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74720" y="5120640"/>
            <a:ext cx="2499055" cy="118872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0" y="5166360"/>
            <a:ext cx="2130552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10B981"/>
                </a:solidFill>
                <a:latin typeface="Segoe UI"/>
              </a:defRPr>
            </a:pPr>
            <a:r>
              <a:t>308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AI Search Citations</a:t>
            </a:r>
          </a:p>
          <a:p>
            <a:pPr>
              <a:defRPr sz="900">
                <a:solidFill>
                  <a:srgbClr val="64748B"/>
                </a:solidFill>
              </a:defRPr>
            </a:pPr>
            <a:r>
              <a:t>ChatGPT, Google AI, Gemini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5120640"/>
            <a:ext cx="2499055" cy="118872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5166360"/>
            <a:ext cx="2130552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90%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Lead Conversion</a:t>
            </a:r>
          </a:p>
          <a:p>
            <a:pPr>
              <a:defRPr sz="900">
                <a:solidFill>
                  <a:srgbClr val="64748B"/>
                </a:solidFill>
              </a:defRPr>
            </a:pPr>
            <a:r>
              <a:t>Marines Plumbing Dispatch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61120" y="5120640"/>
            <a:ext cx="2499055" cy="118872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0" y="5166360"/>
            <a:ext cx="2130552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#1</a:t>
            </a:r>
          </a:p>
          <a:p>
            <a:pPr>
              <a:defRPr sz="1100" b="1">
                <a:solidFill>
                  <a:srgbClr val="FFFFFF"/>
                </a:solidFill>
              </a:defRPr>
            </a:pPr>
            <a:r>
              <a:t>Google Maps &amp; Search</a:t>
            </a:r>
          </a:p>
          <a:p>
            <a:pPr>
              <a:defRPr sz="900">
                <a:solidFill>
                  <a:srgbClr val="64748B"/>
                </a:solidFill>
              </a:defRPr>
            </a:pPr>
            <a:r>
              <a:t>AlmaBetter &amp; Spa St. Louis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UNIT ECONOMICS &amp; FINANCIAL ROI • PROFIT PROTECTION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Replacing Ephemeral Ad Spend with Permanent Compounding Assets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10 / 12</a:t>
            </a:r>
          </a:p>
        </p:txBody>
      </p:sp>
      <p:pic>
        <p:nvPicPr>
          <p:cNvPr id="6" name="Picture 5" descr="margin_expansion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71600"/>
            <a:ext cx="5852160" cy="289050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766560" y="1371600"/>
            <a:ext cx="469361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49440" y="1554480"/>
            <a:ext cx="4297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THE COMMERCIAL REALITY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PAID AD TREADMILL (BROKEN)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Paying $5,000–$25,000/mo on Meta and Google Ads creates zero residual asset value. The second you pause spend, customer acquisition immediately halts. Margins shrink as CPMs rise 15–20% year-over-year.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DIGIXFLY COMPOUNDING ENGINE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Organic search architecture compounds over time. Centralsun scaled from 1,800 to 12,000+ monthly visits, allowing them to cut ad spend to $0.00 while expanding profit margins to 96%.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AUDITED BOTTOM-LINE VALUE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An e-commerce store with 12,000 monthly organic visits saves $8,000–$14,000 in monthly equivalent Google Ads spend, adding six figures directly to EBITDA valuation.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PROVEN METHODOLOGY • 24-MONTH EXECUTION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The 4-Sprint System: How We Engineer Category Dominance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11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249905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554480"/>
            <a:ext cx="2130552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F97316"/>
                </a:solidFill>
                <a:latin typeface="Consolas"/>
              </a:defRPr>
            </a:pPr>
            <a:r>
              <a:t>SPRINT 01</a:t>
            </a:r>
          </a:p>
          <a:p>
            <a:pPr>
              <a:spcAft>
                <a:spcPts val="1200"/>
              </a:spcAft>
              <a:defRPr sz="1000">
                <a:solidFill>
                  <a:srgbClr val="64748B"/>
                </a:solidFill>
                <a:latin typeface="Consolas"/>
              </a:defRPr>
            </a:pPr>
            <a:r>
              <a:t>Months 1–6</a:t>
            </a:r>
          </a:p>
          <a:p>
            <a:pPr>
              <a:spcAft>
                <a:spcPts val="1000"/>
              </a:spcAft>
              <a:defRPr sz="1300" b="1">
                <a:solidFill>
                  <a:srgbClr val="FFFFFF"/>
                </a:solidFill>
              </a:defRPr>
            </a:pPr>
            <a:r>
              <a:t>Technical Foundation &amp; Crawl Hygiene</a:t>
            </a:r>
          </a:p>
          <a:p>
            <a:pPr>
              <a:lnSpc>
                <a:spcPct val="120000"/>
              </a:lnSpc>
              <a:defRPr sz="1050">
                <a:solidFill>
                  <a:srgbClr val="94A3B8"/>
                </a:solidFill>
              </a:defRPr>
            </a:pPr>
            <a:r>
              <a:t>Eliminate duplicate parameter URLs, resolve faceted filter traps, consolidate canonicals, fix multi-regional hreflang taxonomy, and cut page load times under 1.5s.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1371600"/>
            <a:ext cx="249905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0" y="1554480"/>
            <a:ext cx="2130552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F97316"/>
                </a:solidFill>
                <a:latin typeface="Consolas"/>
              </a:defRPr>
            </a:pPr>
            <a:r>
              <a:t>SPRINT 02</a:t>
            </a:r>
          </a:p>
          <a:p>
            <a:pPr>
              <a:spcAft>
                <a:spcPts val="1200"/>
              </a:spcAft>
              <a:defRPr sz="1000">
                <a:solidFill>
                  <a:srgbClr val="64748B"/>
                </a:solidFill>
                <a:latin typeface="Consolas"/>
              </a:defRPr>
            </a:pPr>
            <a:r>
              <a:t>Months 7–12</a:t>
            </a:r>
          </a:p>
          <a:p>
            <a:pPr>
              <a:spcAft>
                <a:spcPts val="1000"/>
              </a:spcAft>
              <a:defRPr sz="1300" b="1">
                <a:solidFill>
                  <a:srgbClr val="FFFFFF"/>
                </a:solidFill>
              </a:defRPr>
            </a:pPr>
            <a:r>
              <a:t>Catalog Transformation &amp; Authority Hubs</a:t>
            </a:r>
          </a:p>
          <a:p>
            <a:pPr>
              <a:lnSpc>
                <a:spcPct val="120000"/>
              </a:lnSpc>
              <a:defRPr sz="1050">
                <a:solidFill>
                  <a:srgbClr val="94A3B8"/>
                </a:solidFill>
              </a:defRPr>
            </a:pPr>
            <a:r>
              <a:t>Rebuild thin manufacturer blurbs into 1,200-word educational buyer guides with purity certificates, dosing science, and high-intent commercial keyword mapping.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371600"/>
            <a:ext cx="249905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554480"/>
            <a:ext cx="2130552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F97316"/>
                </a:solidFill>
                <a:latin typeface="Consolas"/>
              </a:defRPr>
            </a:pPr>
            <a:r>
              <a:t>SPRINT 03</a:t>
            </a:r>
          </a:p>
          <a:p>
            <a:pPr>
              <a:spcAft>
                <a:spcPts val="1200"/>
              </a:spcAft>
              <a:defRPr sz="1000">
                <a:solidFill>
                  <a:srgbClr val="64748B"/>
                </a:solidFill>
                <a:latin typeface="Consolas"/>
              </a:defRPr>
            </a:pPr>
            <a:r>
              <a:t>Months 13–18</a:t>
            </a:r>
          </a:p>
          <a:p>
            <a:pPr>
              <a:spcAft>
                <a:spcPts val="1000"/>
              </a:spcAft>
              <a:defRPr sz="1300" b="1">
                <a:solidFill>
                  <a:srgbClr val="FFFFFF"/>
                </a:solidFill>
              </a:defRPr>
            </a:pPr>
            <a:r>
              <a:t>YMYL Fortress &amp; Peer Citations</a:t>
            </a:r>
          </a:p>
          <a:p>
            <a:pPr>
              <a:lnSpc>
                <a:spcPct val="120000"/>
              </a:lnSpc>
              <a:defRPr sz="1050">
                <a:solidFill>
                  <a:srgbClr val="94A3B8"/>
                </a:solidFill>
              </a:defRPr>
            </a:pPr>
            <a:r>
              <a:t>Pass rigorous Google search quality guidelines with direct PubMed citations, credentialed author bios, and high-tier digital PR links from relevant industry publishers.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61120" y="1371600"/>
            <a:ext cx="249905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0" y="1554480"/>
            <a:ext cx="2130552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F97316"/>
                </a:solidFill>
                <a:latin typeface="Consolas"/>
              </a:defRPr>
            </a:pPr>
            <a:r>
              <a:t>SPRINT 04</a:t>
            </a:r>
          </a:p>
          <a:p>
            <a:pPr>
              <a:spcAft>
                <a:spcPts val="1200"/>
              </a:spcAft>
              <a:defRPr sz="1000">
                <a:solidFill>
                  <a:srgbClr val="64748B"/>
                </a:solidFill>
                <a:latin typeface="Consolas"/>
              </a:defRPr>
            </a:pPr>
            <a:r>
              <a:t>Months 19–24</a:t>
            </a:r>
          </a:p>
          <a:p>
            <a:pPr>
              <a:spcAft>
                <a:spcPts val="1000"/>
              </a:spcAft>
              <a:defRPr sz="1300" b="1">
                <a:solidFill>
                  <a:srgbClr val="FFFFFF"/>
                </a:solidFill>
              </a:defRPr>
            </a:pPr>
            <a:r>
              <a:t>GEO Semantic Triplet &amp; AI Search Moat</a:t>
            </a:r>
          </a:p>
          <a:p>
            <a:pPr>
              <a:lnSpc>
                <a:spcPct val="120000"/>
              </a:lnSpc>
              <a:defRPr sz="1050">
                <a:solidFill>
                  <a:srgbClr val="94A3B8"/>
                </a:solidFill>
              </a:defRPr>
            </a:pPr>
            <a:r>
              <a:t>Deploy Product and Organization JSON-LD graphs with Q&amp;A entity triplets, securing conversational recommendation dominance across ChatGPT, Gemini, and Google AI.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NEXT STEPS • PARTNER QUALIFICATION &amp; ENGAGEMENT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Ready to Turn Search Into Your Most Profitable Revenue Asset?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12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554480"/>
            <a:ext cx="48463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THE DIGIXFLY CLIENT SERVICE STANDARDS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✓ 0 Contract Lock-In</a:t>
            </a:r>
          </a:p>
          <a:p>
            <a:pPr>
              <a:spcAft>
                <a:spcPts val="1000"/>
              </a:spcAft>
              <a:defRPr sz="950">
                <a:solidFill>
                  <a:srgbClr val="94A3B8"/>
                </a:solidFill>
              </a:defRPr>
            </a:pPr>
            <a:r>
              <a:t>Cancel or pause your engagement at any time. We keep clients by delivering measurable revenue lifts, not legal entrapment.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✓ 60-Day Rank Acceleration Guarantee</a:t>
            </a:r>
          </a:p>
          <a:p>
            <a:pPr>
              <a:spcAft>
                <a:spcPts val="1000"/>
              </a:spcAft>
              <a:defRPr sz="950">
                <a:solidFill>
                  <a:srgbClr val="94A3B8"/>
                </a:solidFill>
              </a:defRPr>
            </a:pPr>
            <a:r>
              <a:t>If we don't deliver measurable top-tier ranking acceleration within 60 days on Growth/Takeover campaigns, we work for free until we do.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✓ 100% White-Hat Asset Sovereignty</a:t>
            </a:r>
          </a:p>
          <a:p>
            <a:pPr>
              <a:spcAft>
                <a:spcPts val="1000"/>
              </a:spcAft>
              <a:defRPr sz="950">
                <a:solidFill>
                  <a:srgbClr val="94A3B8"/>
                </a:solidFill>
              </a:defRPr>
            </a:pPr>
            <a:r>
              <a:t>Zero PBNs or risky shortcuts. You retain 100% full ownership of your domain, analytics, schema, citations, and content assets forever.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✓ Dedicated Senior Search Strategists</a:t>
            </a:r>
          </a:p>
          <a:p>
            <a:pPr>
              <a:spcAft>
                <a:spcPts val="1000"/>
              </a:spcAft>
              <a:defRPr sz="950">
                <a:solidFill>
                  <a:srgbClr val="94A3B8"/>
                </a:solidFill>
              </a:defRPr>
            </a:pPr>
            <a:r>
              <a:t>Direct execution and weekly telemetry reports from Aftab M. &amp; Romana Khan. No account managers or delegated offshore junior staff.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645920"/>
            <a:ext cx="47548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NEXT STEPS</a:t>
            </a:r>
          </a:p>
          <a:p>
            <a:pPr>
              <a:spcAft>
                <a:spcPts val="1000"/>
              </a:spcAft>
              <a:defRPr sz="2000" b="1">
                <a:solidFill>
                  <a:srgbClr val="FFFFFF"/>
                </a:solidFill>
              </a:defRPr>
            </a:pPr>
            <a:r>
              <a:t>Request a Free 48-Hour Search &amp; AI Visibility Audit</a:t>
            </a:r>
          </a:p>
          <a:p>
            <a:pPr>
              <a:spcAft>
                <a:spcPts val="2000"/>
              </a:spcAft>
              <a:defRPr sz="1100">
                <a:solidFill>
                  <a:srgbClr val="94A3B8"/>
                </a:solidFill>
              </a:defRPr>
            </a:pPr>
            <a:r>
              <a:t>We will conduct a comprehensive crawl budget inspection, catalog schema validation, and AI search citation scan of your site, delivering an actionable 90-day execution brief.</a:t>
            </a:r>
          </a:p>
          <a:p>
            <a:pPr>
              <a:lnSpc>
                <a:spcPct val="130000"/>
              </a:lnSpc>
              <a:defRPr sz="1100" b="1">
                <a:solidFill>
                  <a:srgbClr val="FFFFFF"/>
                </a:solidFill>
              </a:defRPr>
            </a:pPr>
            <a:r>
              <a:t>EXECUTIVE DIRECTORS:</a:t>
            </a:r>
            <a:br/>
            <a:r>
              <a:t>• Aftab M. (Founder &amp; Head of Search) — aftab@digixfly.com</a:t>
            </a:r>
            <a:br/>
            <a:r>
              <a:t>• Romana Khan (Senior Technical SEO Strategist)</a:t>
            </a:r>
            <a:br/>
            <a:br/>
            <a:r>
              <a:t>GLOBAL OFFICES:</a:t>
            </a:r>
            <a:br/>
            <a:r>
              <a:t>• Mississauga, Ontario, Canada (HQ)</a:t>
            </a:r>
            <a:br/>
            <a:r>
              <a:t>• Lucknow, UP, India</a:t>
            </a:r>
            <a:br/>
            <a:br/>
            <a:r>
              <a:t>ONLINE PORTFOLIO:</a:t>
            </a:r>
            <a:br/>
            <a:r>
              <a:t>https://digixfly.com/all-seo-case-studies/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EXECUTIVE OVERVIEW • CROSS-INDUSTRY TRACK RECORD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Organic Search Compounding Across Diverse Business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02 / 12</a:t>
            </a:r>
          </a:p>
        </p:txBody>
      </p:sp>
      <p:pic>
        <p:nvPicPr>
          <p:cNvPr id="6" name="Picture 5" descr="traffic_growth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71600"/>
            <a:ext cx="6583680" cy="326086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498079" y="1371600"/>
            <a:ext cx="39620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0" y="1554480"/>
            <a:ext cx="35661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CORE PERFORMANCE PRINCIPLES</a:t>
            </a:r>
          </a:p>
          <a:p>
            <a:pPr>
              <a:spcAft>
                <a:spcPts val="400"/>
              </a:spcAft>
              <a:defRPr sz="1200" b="1">
                <a:solidFill>
                  <a:srgbClr val="FFFFFF"/>
                </a:solidFill>
              </a:defRPr>
            </a:pPr>
            <a:r>
              <a:t>• Zero Dependency on Ad Retainers</a:t>
            </a:r>
          </a:p>
          <a:p>
            <a:pPr>
              <a:spcAft>
                <a:spcPts val="1400"/>
              </a:spcAft>
              <a:defRPr sz="1000">
                <a:solidFill>
                  <a:srgbClr val="94A3B8"/>
                </a:solidFill>
              </a:defRPr>
            </a:pPr>
            <a:r>
              <a:t>Every campaign is engineered to systematically replace paid search and social ad clicks with permanent organic real estate, protecting margins from rising CPMs.</a:t>
            </a:r>
          </a:p>
          <a:p>
            <a:pPr>
              <a:spcAft>
                <a:spcPts val="400"/>
              </a:spcAft>
              <a:defRPr sz="1200" b="1">
                <a:solidFill>
                  <a:srgbClr val="FFFFFF"/>
                </a:solidFill>
              </a:defRPr>
            </a:pPr>
            <a:r>
              <a:t>• Architecture Before Content</a:t>
            </a:r>
          </a:p>
          <a:p>
            <a:pPr>
              <a:spcAft>
                <a:spcPts val="1400"/>
              </a:spcAft>
              <a:defRPr sz="1000">
                <a:solidFill>
                  <a:srgbClr val="94A3B8"/>
                </a:solidFill>
              </a:defRPr>
            </a:pPr>
            <a:r>
              <a:t>We do not write superficial blog posts. We fix crawl budget traps, consolidate duplicate facet parameters, and optimize existing money pages first.</a:t>
            </a:r>
          </a:p>
          <a:p>
            <a:pPr>
              <a:spcAft>
                <a:spcPts val="400"/>
              </a:spcAft>
              <a:defRPr sz="1200" b="1">
                <a:solidFill>
                  <a:srgbClr val="FFFFFF"/>
                </a:solidFill>
              </a:defRPr>
            </a:pPr>
            <a:r>
              <a:t>• Generative AI Readiness (GEO)</a:t>
            </a:r>
          </a:p>
          <a:p>
            <a:pPr>
              <a:spcAft>
                <a:spcPts val="1400"/>
              </a:spcAft>
              <a:defRPr sz="1000">
                <a:solidFill>
                  <a:srgbClr val="94A3B8"/>
                </a:solidFill>
              </a:defRPr>
            </a:pPr>
            <a:r>
              <a:t>All client entities are optimized for LLM citation graphs (ChatGPT, Gemini, Google AI Overviews), ensuring brand discovery in modern conversational search.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CASE STUDY 01 • GLOBAL DTC E-COMMERCE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Centralsun: 0 to 12,000+ Monthly Visits &amp; $0 Ad Spend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03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3774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centralsun-homep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029200" cy="243110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" y="3886200"/>
            <a:ext cx="5212080" cy="24231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centralsun-semrus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977639"/>
            <a:ext cx="5029200" cy="309413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CLIENT PROFILE: ORGANIC NORDIC SUPERFOODS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BOTTLENECK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Centralsun hand-harvests wild bilberries and organic botanicals in Northern Europe. Growth was throttled by rising Meta ad CPMs ($8–$14) and Amazon's 20% margin take-rate. Over 15,000 faceted WooCommerce URLs wasted Google's crawl budget.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24-MONTH STRATEGY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Consolidated variant crawl budget via strict canonicals, deployed 8-region native hreflang stores (DE, FI, SE, DA, ET, LV, LT, EN), enriched 500+ SKUs into 1,200-word authority hubs, and integrated PubMed clinical trial citations.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BUSINESS OUTCOME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+566% organic traffic growth (1,800 to 12,000+ monthly visits, peaking at 25,000/mo). 7,300 ranked keywords. 308 AI search cited pages. Paid advertising was completely eliminated ($0 spend), retaining 100% gross profit margin.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TECHNICAL DEEP-DIVE • E-COMMERCE SEO MECHANICS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Faceted Crawl Remediation &amp; High-Margin Search Intent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04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28600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463040"/>
            <a:ext cx="48463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CRAWL BUDGET REMEDIATION (CANONICAL AUDIT)</a:t>
            </a:r>
          </a:p>
          <a:p>
            <a:pPr>
              <a:defRPr sz="950">
                <a:solidFill>
                  <a:srgbClr val="94A3B8"/>
                </a:solidFill>
                <a:latin typeface="Consolas"/>
              </a:defRPr>
            </a:pPr>
            <a:r>
              <a:t>BEFORE (15,000+ Duplicate Facet Traps):</a:t>
            </a:r>
            <a:br/>
            <a:r>
              <a:t>centralsun.com/product/wild-blueberry/?variant=123&amp;filter=500g</a:t>
            </a:r>
            <a:br/>
            <a:br/>
            <a:r>
              <a:t>AFTER (Programmatic Canonical &amp; Hreflang):</a:t>
            </a:r>
            <a:br/>
            <a:r>
              <a:t>&lt;link rel="canonical" href="https://centralsun.com/product/wild-blueberry-powder/" /&gt;</a:t>
            </a:r>
            <a:br/>
            <a:r>
              <a:t>&lt;link rel="alternate" hreflang="de" href="https://centralsun.com/de/..." /&gt;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3840480"/>
            <a:ext cx="5212080" cy="246888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931920"/>
            <a:ext cx="48463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000" b="1">
                <a:solidFill>
                  <a:srgbClr val="10B981"/>
                </a:solidFill>
                <a:latin typeface="Consolas"/>
              </a:defRPr>
            </a:pPr>
            <a:r>
              <a:t>8-REGION EUROPEAN REVENUE EXPANSION</a:t>
            </a:r>
          </a:p>
          <a:p>
            <a:pPr>
              <a:defRPr sz="950">
                <a:solidFill>
                  <a:srgbClr val="94A3B8"/>
                </a:solidFill>
              </a:defRPr>
            </a:pPr>
            <a:r>
              <a:t>Rather than auto-translation plugins that trigger duplicate content penalties, Digixfly mapped native subdirectories with localized search intent, currency, and local shipping logistics:</a:t>
            </a:r>
            <a:br/>
            <a:r>
              <a:t>• Germany (/de/) &amp; Finland (/fi/): High-volume organic blueberries</a:t>
            </a:r>
            <a:br/>
            <a:r>
              <a:t>• Sweden (/sv/) &amp; Denmark (/da/): Chaga &amp; functional extracts</a:t>
            </a:r>
            <a:br/>
            <a:r>
              <a:t>• Baltic Core (/et/, /lv/, /lt/) &amp; Global (/): Raw botanical superfoods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HIGH-MARGIN COMMERCIAL KEYWORD SERP PERFORMANCE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309360" y="2103120"/>
          <a:ext cx="493776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822960"/>
                <a:gridCol w="1005840"/>
                <a:gridCol w="914400"/>
              </a:tblGrid>
              <a:tr h="655320"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Target Search Query</a:t>
                      </a:r>
                    </a:p>
                  </a:txBody>
                  <a:tcPr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Volume</a:t>
                      </a:r>
                    </a:p>
                  </a:txBody>
                  <a:tcPr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Position</a:t>
                      </a:r>
                    </a:p>
                  </a:txBody>
                  <a:tcPr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Intent</a:t>
                      </a:r>
                    </a:p>
                  </a:txBody>
                  <a:tcPr>
                    <a:solidFill>
                      <a:srgbClr val="1E293B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freeze dried wild blueberry powder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2,400/mo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97316"/>
                          </a:solidFill>
                        </a:defRPr>
                      </a:pPr>
                      <a:r>
                        <a:t>#1 EU / #2 US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Commercial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atlantic dulse flakes organic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1,900/mo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97316"/>
                          </a:solidFill>
                        </a:defRPr>
                      </a:pPr>
                      <a:r>
                        <a:t>#2 Rank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Commercial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organic barley grass juice powder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3,600/mo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97316"/>
                          </a:solidFill>
                        </a:defRPr>
                      </a:pPr>
                      <a:r>
                        <a:t>#3 Rank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High-Intent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california spirulina pure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1,200/mo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97316"/>
                          </a:solidFill>
                        </a:defRPr>
                      </a:pPr>
                      <a:r>
                        <a:t>#1 Rank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Transaction</a:t>
                      </a:r>
                    </a:p>
                  </a:txBody>
                  <a:tcPr>
                    <a:solidFill>
                      <a:srgbClr val="0F172A"/>
                    </a:solidFill>
                  </a:tcPr>
                </a:tc>
              </a:tr>
              <a:tr h="655320"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FFFFF"/>
                          </a:solidFill>
                        </a:defRPr>
                      </a:pPr>
                      <a:r>
                        <a:t>chaga mushroom extract powder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4,400/mo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 b="1">
                          <a:solidFill>
                            <a:srgbClr val="F97316"/>
                          </a:solidFill>
                        </a:defRPr>
                      </a:pPr>
                      <a:r>
                        <a:t>#2 Rank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94A3B8"/>
                          </a:solidFill>
                        </a:defRPr>
                      </a:pPr>
                      <a:r>
                        <a:t>Commercial</a:t>
                      </a:r>
                    </a:p>
                  </a:txBody>
                  <a:tcPr>
                    <a:solidFill>
                      <a:srgbClr val="131B2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CASE STUDY 02 • B2B CLEANTECH &amp; EXPORT MANUFACTURING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Sungold Solar: Doubled Organic Traffic in 30 Days &amp; +300% Inquiries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05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3774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ungold-gsc_ppt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029200" cy="17653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" y="3886200"/>
            <a:ext cx="5212080" cy="24231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ungold-console_ppt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977639"/>
            <a:ext cx="5029200" cy="237001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CLIENT PROFILE: GLOBAL B2B SOLAR PANEL MANUFACTURER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CHALLENGE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Competing against billion-dollar solar conglomerates for high-value commercial supplier queries (OEM portable solar panels, RV solar kits, marine solar systems). Low international search visibility despite high manufacturing certifications.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B2B ARCHITECTURE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Audited 100+ product technical datasheets, implemented Product Schema with OEM model numbers, built technical B2B buyer guides addressing wholesale procurement, and resolved international Google Search Console indexation crawl anomalies.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VERIFIED OUTCOME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Organic traffic doubled in 30 days. Commercial procurement inquiries (RFQs) surged by +300%. Top-3 rankings for high-intent B2B commercial keywords across North America, Europe, and Australia.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CASE STUDY 03 • EDTECH &amp; CAREER TRANSITION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AlmaBetter: #1 Google Ranking &amp; 150% Enrollment Surge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06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3774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lmabetter-semrus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029200" cy="473389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" y="3886200"/>
            <a:ext cx="5212080" cy="24231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almabetter-car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977639"/>
            <a:ext cx="5029200" cy="263718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CLIENT PROFILE: HIGH-GROWTH DATA SCIENCE &amp; TECH ACADEMY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CHALLENGE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EdTech search queries are among the most expensive in paid digital advertising ($15–$35 per click). Facing legacy competitors (Coursera, Simplilearn, UpGrad) with 10x higher domain authority.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PROGRAMMATIC SILO ARCHITECTURE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Engineered programmatic curriculum silos, Course &amp; EducationalOccupationalCredential schema, salary benchmark comparison tables, and student career outcome case studies with verified LinkedIn proof.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VERIFIED OUTCOME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#1 organic Google ranking for 'Data Science Certification' and related enterprise queries. 100+ target keywords in Top 3. Organic student application volume surged by +150% with zero ad spend inflation.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CASE STUDY 04 • HIGH-END HOSPITALITY &amp; LOCAL SERVICES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St. Louis Spa: #1 Google Maps 3-Pack Across 215+ Keywords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07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3774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spa-case-study-featu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029200" cy="33528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" y="3886200"/>
            <a:ext cx="5212080" cy="24231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pa-semrush_ppt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977639"/>
            <a:ext cx="5029200" cy="3137957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CLIENT PROFILE: LUXURY DAY SPA &amp; WELLNESS RETREAT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CHALLENGE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Trapped in the discount vortex (Groupon) with low customer retention. Completely invisible on Google Maps beyond a 2-mile radius despite premium facilities and high customer satisfaction.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LOCAL GRID DOMINANCE STRATEGY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Deployed localized geo-grid citation expansion across 40+ high-authority directories, structured DaySpa schema with service menus, implemented review velocity automation, and built localized treatment pages.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VERIFIED OUTCOME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#1 Google Maps 3-Pack rank across 215+ localized search terms. +32.5% direct organic booking revenue lift. Eliminated discount platform dependence permanently, filling treatment rooms at full retail price.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CASE STUDY 05 • HIGH-TICKET HOME SERVICES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Marines Plumbing: #1 Local Rank &amp; 90% Inbound Lead Conversion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08 / 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212080" cy="237744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marines-plumb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029200" cy="336440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31520" y="3886200"/>
            <a:ext cx="5212080" cy="24231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chema-markup-validator-aud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977639"/>
            <a:ext cx="5029200" cy="333970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CLIENT PROFILE: VETERAN-OWNED RESIDENTIAL PLUMBING &amp; HVAC FLEET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CHALLENGE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Facing aggressive competition from private-equity backed plumbing conglomerates spending $120+ per click on Google Local Services Ads (LSA). High customer acquisition costs squeezed job profitability.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RADIUS EXPANSION PROTOCOL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Built 25+ hyper-localized neighborhood service hub pages with Plumber schema, embedded verified geo-tagged project galleries, synchronized NAP consistency, and created conversion-focused landing pages.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THE VERIFIED OUTCOME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#1 Google rankings across primary metro dispatch zones. Reached an audited 90% conversion rate from organic website visitors to booked phone calls. Full dispatch trucks with zero reliance on paid per-click auctions.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F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00" b="1">
                <a:solidFill>
                  <a:srgbClr val="F97316"/>
                </a:solidFill>
                <a:latin typeface="Consolas"/>
              </a:defRPr>
            </a:pPr>
            <a:r>
              <a:t>THE 2026 SEARCH FRONTIER • CONVERSATIONAL DISCOVERY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4360"/>
            <a:ext cx="9601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Segoe UI"/>
              </a:defRPr>
            </a:pPr>
            <a:r>
              <a:t>Generative Engine Optimization (GEO): Dominating AI Search Answers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0" y="365760"/>
            <a:ext cx="10972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  <a:latin typeface="Consolas"/>
              </a:defRPr>
            </a:pPr>
            <a:r>
              <a:t>09 / 12</a:t>
            </a:r>
          </a:p>
        </p:txBody>
      </p:sp>
      <p:pic>
        <p:nvPicPr>
          <p:cNvPr id="6" name="Picture 5" descr="geo_ai_search_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71600"/>
            <a:ext cx="5212080" cy="404618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26480" y="1371600"/>
            <a:ext cx="5333695" cy="4937760"/>
          </a:xfrm>
          <a:prstGeom prst="roundRect">
            <a:avLst/>
          </a:prstGeom>
          <a:solidFill>
            <a:srgbClr val="131B2E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09360" y="1554480"/>
            <a:ext cx="49377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000" b="1">
                <a:solidFill>
                  <a:srgbClr val="F97316"/>
                </a:solidFill>
                <a:latin typeface="Consolas"/>
              </a:defRPr>
            </a:pPr>
            <a:r>
              <a:t>HOW DIGIXFLY CAPTURES AI SEARCH CITATIONS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• Semantic Q&amp;A Triplets (Entity Linking)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LLMs like ChatGPT and Gemini do not read HTML pages linearly. They extract factual triplets (Subject - Predicate - Object). We format product and service specifications into machine-parseable Q&amp;A entities.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• Rich Product &amp; Credential Graph Schema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Direct JSON-LD injections (Product, Offer, MedicalAudience, EducationalCredential) feed search engine neural knowledge graphs directly, bypassing shallow algorithmic crawl filters.</a:t>
            </a:r>
          </a:p>
          <a:p>
            <a:pPr>
              <a:spcAft>
                <a:spcPts val="200"/>
              </a:spcAft>
              <a:defRPr sz="1100" b="1">
                <a:solidFill>
                  <a:srgbClr val="FFFFFF"/>
                </a:solidFill>
              </a:defRPr>
            </a:pPr>
            <a:r>
              <a:t>• Citations Are the New High-Converting Clicks</a:t>
            </a:r>
          </a:p>
          <a:p>
            <a:pPr>
              <a:spcAft>
                <a:spcPts val="1200"/>
              </a:spcAft>
              <a:defRPr sz="1000">
                <a:solidFill>
                  <a:srgbClr val="94A3B8"/>
                </a:solidFill>
              </a:defRPr>
            </a:pPr>
            <a:r>
              <a:t>In 2026, 40%+ of product and local research occurs inside conversational AI tools. Securing 308 cited pages establishes a permanent brand moat that traditional SEO agencies cannot replicate.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